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5" r:id="rId1"/>
  </p:sldMasterIdLst>
  <p:notesMasterIdLst>
    <p:notesMasterId r:id="rId9"/>
  </p:notesMasterIdLst>
  <p:handoutMasterIdLst>
    <p:handoutMasterId r:id="rId10"/>
  </p:handoutMasterIdLst>
  <p:sldIdLst>
    <p:sldId id="256" r:id="rId2"/>
    <p:sldId id="259" r:id="rId3"/>
    <p:sldId id="258" r:id="rId4"/>
    <p:sldId id="262" r:id="rId5"/>
    <p:sldId id="263" r:id="rId6"/>
    <p:sldId id="260" r:id="rId7"/>
    <p:sldId id="261" r:id="rId8"/>
  </p:sldIdLst>
  <p:sldSz cx="12192000" cy="6858000"/>
  <p:notesSz cx="6858000" cy="9144000"/>
  <p:defaultTextStyle>
    <a:defPPr rtl="0">
      <a:defRPr lang="es-MX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AD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53741B-05C0-4239-9AFD-F75A227857BD}" v="25" dt="2024-06-14T14:30:23.216"/>
    <p1510:client id="{E45E01D7-69EF-4958-AF07-06016A7AADA6}" v="22" dt="2024-06-14T14:43:19.115"/>
    <p1510:client id="{E9332E36-5484-458A-A66F-26045F452E97}" v="645" dt="2024-06-14T13:35:47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816E206-A1A8-4D05-AE2A-120A4ABF67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5D2664F-674E-41ED-830A-0A31A8C515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B670F-EA54-46B8-AD00-D0EB058E9171}" type="datetime1">
              <a:rPr lang="es-MX" smtClean="0"/>
              <a:t>14/06/2024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FF4EE77-0A8C-44D0-B71D-A761F2E6C50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6204839-683E-43C8-8FF5-C24EADDF09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C134A2-72C2-4A74-B49E-97D78F920B9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751536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E8A0A3-F3B9-4702-A901-50BF1C32EADB}" type="datetime1">
              <a:rPr lang="es-MX" noProof="0" smtClean="0"/>
              <a:t>14/06/2024</a:t>
            </a:fld>
            <a:endParaRPr lang="es-MX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 noProof="0"/>
              <a:t>Haga clic para modificar los estilos de texto del patrón</a:t>
            </a:r>
          </a:p>
          <a:p>
            <a:pPr lvl="1"/>
            <a:r>
              <a:rPr lang="es-MX" noProof="0"/>
              <a:t>Segundo nivel</a:t>
            </a:r>
          </a:p>
          <a:p>
            <a:pPr lvl="2"/>
            <a:r>
              <a:rPr lang="es-MX" noProof="0"/>
              <a:t>Tercer nivel</a:t>
            </a:r>
          </a:p>
          <a:p>
            <a:pPr lvl="3"/>
            <a:r>
              <a:rPr lang="es-MX" noProof="0"/>
              <a:t>Cuarto nivel</a:t>
            </a:r>
          </a:p>
          <a:p>
            <a:pPr lvl="4"/>
            <a:r>
              <a:rPr lang="es-MX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10EF65-35F1-4836-AE1F-649ADF6D9883}" type="slidenum">
              <a:rPr lang="es-MX" noProof="0" smtClean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254790857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10EF65-35F1-4836-AE1F-649ADF6D9883}" type="slidenum">
              <a:rPr lang="es-MX" smtClean="0"/>
              <a:t>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852738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10EF65-35F1-4836-AE1F-649ADF6D9883}" type="slidenum">
              <a:rPr lang="es-MX" smtClean="0"/>
              <a:t>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730200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10EF65-35F1-4836-AE1F-649ADF6D9883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50355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10EF65-35F1-4836-AE1F-649ADF6D9883}" type="slidenum">
              <a:rPr lang="es-MX" smtClean="0"/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200066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10EF65-35F1-4836-AE1F-649ADF6D9883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40468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10EF65-35F1-4836-AE1F-649ADF6D9883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902726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10EF65-35F1-4836-AE1F-649ADF6D9883}" type="slidenum">
              <a:rPr lang="es-MX" smtClean="0"/>
              <a:t>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17275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965A7A7B-B71A-428D-833F-0F3507A6DB13}" type="datetimeFigureOut">
              <a:rPr lang="en-US" dirty="0"/>
              <a:t>6/14/2024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‹Nº›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90043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8F9EB-9D34-4B41-B66C-5FAF50876D2D}" type="datetimeFigureOut">
              <a:rPr lang="en-US" dirty="0"/>
              <a:t>6/14/2024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356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9A26-CAA1-4690-8C1F-1641B1B97745}" type="datetimeFigureOut">
              <a:rPr lang="en-US" dirty="0"/>
              <a:t>6/14/2024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245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5CF65307-640F-4AE7-B0BE-50C709AD86C5}" type="datetimeFigureOut">
              <a:rPr lang="en-US" dirty="0"/>
              <a:t>6/14/2024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24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EA1F9-1F0F-4C65-8F6E-9729B924AAAC}" type="datetimeFigureOut">
              <a:rPr lang="en-US" dirty="0"/>
              <a:t>6/14/2024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087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202278E8-5F4B-47D5-A617-8CCDF75D6A33}" type="datetimeFigureOut">
              <a:rPr lang="en-US" dirty="0"/>
              <a:t>6/14/2024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181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16AAFA52-7A21-407F-8339-40DF182D7460}" type="datetimeFigureOut">
              <a:rPr lang="en-US" dirty="0"/>
              <a:t>6/14/2024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272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70335-1C1A-4243-9BDD-9630C417D284}" type="datetimeFigureOut">
              <a:rPr lang="en-US" dirty="0"/>
              <a:t>6/14/2024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773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1513F-8EBD-4612-96F4-CC3E309609AF}" type="datetimeFigureOut">
              <a:rPr lang="en-US" dirty="0"/>
              <a:t>6/14/2024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172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E6483A1-31A8-47A2-AB0A-53A7803D5EBF}" type="datetimeFigureOut">
              <a:rPr lang="en-US" dirty="0"/>
              <a:t>6/14/2024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197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D8810B9-2C7C-4CAF-99E2-617AE20BA331}" type="datetimeFigureOut">
              <a:rPr lang="en-US" dirty="0"/>
              <a:t>6/14/2024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80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93E0A-5177-400C-87C9-C93AF466EC49}" type="datetimeFigureOut">
              <a:rPr lang="en-US" dirty="0"/>
              <a:t>6/14/2024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17615-2DB4-4DAA-9DE3-B2B689A846E0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68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gif"/><Relationship Id="rId4" Type="http://schemas.openxmlformats.org/officeDocument/2006/relationships/hyperlink" Target="https://github.com/cfurrutia/proyecto_django/blob/main/miweb/static/flanes/miweb.gi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41861" y="484516"/>
            <a:ext cx="10177127" cy="2668222"/>
          </a:xfrm>
        </p:spPr>
        <p:txBody>
          <a:bodyPr rtlCol="0">
            <a:normAutofit/>
          </a:bodyPr>
          <a:lstStyle/>
          <a:p>
            <a:pPr algn="ctr"/>
            <a:r>
              <a:rPr lang="es-MX" sz="8800" b="1" dirty="0">
                <a:solidFill>
                  <a:srgbClr val="FFC000"/>
                </a:solidFill>
                <a:ea typeface="+mj-lt"/>
                <a:cs typeface="+mj-lt"/>
              </a:rPr>
              <a:t>Presentación del Proyecto hito 5</a:t>
            </a:r>
            <a:endParaRPr lang="es-MX" sz="8800" b="1" dirty="0">
              <a:solidFill>
                <a:srgbClr val="FFC000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004299" y="4770581"/>
            <a:ext cx="2079714" cy="690574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s-MX" dirty="0">
                <a:solidFill>
                  <a:schemeClr val="bg1"/>
                </a:solidFill>
              </a:rPr>
              <a:t>Modulo 6      </a:t>
            </a:r>
            <a:r>
              <a:rPr lang="es-MX" dirty="0"/>
              <a:t>                       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5F71E53-3B3B-A395-4E52-D5CCFD0241A1}"/>
              </a:ext>
            </a:extLst>
          </p:cNvPr>
          <p:cNvSpPr txBox="1"/>
          <p:nvPr/>
        </p:nvSpPr>
        <p:spPr>
          <a:xfrm>
            <a:off x="3524794" y="3462602"/>
            <a:ext cx="540120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sz="3200"/>
              <a:t>Carlos Urrutia Curiqueo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5959C645-749D-8046-584C-32C9623887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8730" y="5903164"/>
            <a:ext cx="4354543" cy="63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734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ABD969B5-E71F-E5B2-29BA-A49DF70EDFC4}"/>
              </a:ext>
            </a:extLst>
          </p:cNvPr>
          <p:cNvSpPr txBox="1"/>
          <p:nvPr/>
        </p:nvSpPr>
        <p:spPr>
          <a:xfrm>
            <a:off x="4968816" y="195533"/>
            <a:ext cx="234063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sz="3200" b="1">
                <a:solidFill>
                  <a:srgbClr val="FFC000"/>
                </a:solidFill>
                <a:ea typeface="+mn-lt"/>
                <a:cs typeface="+mn-lt"/>
              </a:rPr>
              <a:t>Resumen</a:t>
            </a:r>
            <a:endParaRPr lang="es-MX" sz="3200" b="1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933810A-9376-3A43-3C62-54D32F1ED3CA}"/>
              </a:ext>
            </a:extLst>
          </p:cNvPr>
          <p:cNvSpPr txBox="1"/>
          <p:nvPr/>
        </p:nvSpPr>
        <p:spPr>
          <a:xfrm>
            <a:off x="496153" y="1792727"/>
            <a:ext cx="11170421" cy="2748915"/>
          </a:xfrm>
          <a:prstGeom prst="bracePair">
            <a:avLst/>
          </a:prstGeom>
          <a:solidFill>
            <a:schemeClr val="tx1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s-CL" sz="1200" b="1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Hito I:</a:t>
            </a:r>
            <a:r>
              <a:rPr lang="es-CL" sz="1200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   Creación del proyecto con </a:t>
            </a:r>
            <a:r>
              <a:rPr lang="es-CL" sz="1200" err="1">
                <a:solidFill>
                  <a:schemeClr val="bg1"/>
                </a:solidFill>
                <a:latin typeface="Calibri"/>
                <a:ea typeface="+mn-lt"/>
                <a:cs typeface="+mn-lt"/>
              </a:rPr>
              <a:t>django</a:t>
            </a:r>
            <a:r>
              <a:rPr lang="es-CL" sz="1200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  en un entorno virtual.</a:t>
            </a:r>
            <a:endParaRPr lang="es-CL" sz="12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s-CL" sz="1200" b="1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Hito II:</a:t>
            </a:r>
            <a:r>
              <a:rPr lang="es-CL" sz="1200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  Adición de contenido personalizado y navegación.</a:t>
            </a:r>
            <a:endParaRPr lang="es-CL" sz="12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s-CL" sz="1200" b="1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Hito III:</a:t>
            </a:r>
            <a:r>
              <a:rPr lang="es-CL" sz="1200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 Capacidad de guardar información y uso de formularios personalizados.</a:t>
            </a:r>
            <a:endParaRPr lang="es-CL" sz="1200" dirty="0">
              <a:solidFill>
                <a:schemeClr val="bg1"/>
              </a:solidFill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s-CL" sz="1200">
              <a:solidFill>
                <a:srgbClr val="FFC000"/>
              </a:solidFill>
              <a:latin typeface="Calibri"/>
              <a:ea typeface="+mn-lt"/>
              <a:cs typeface="+mn-lt"/>
            </a:endParaRPr>
          </a:p>
          <a:p>
            <a:endParaRPr lang="es-MX" sz="1200">
              <a:solidFill>
                <a:srgbClr val="FFC000"/>
              </a:solidFill>
              <a:latin typeface="Calibri"/>
              <a:ea typeface="+mn-lt"/>
              <a:cs typeface="+mn-lt"/>
            </a:endParaRPr>
          </a:p>
          <a:p>
            <a:r>
              <a:rPr lang="es-MX" sz="1200" b="1" dirty="0">
                <a:solidFill>
                  <a:srgbClr val="FFC000"/>
                </a:solidFill>
                <a:latin typeface="Calibri"/>
                <a:ea typeface="+mn-lt"/>
                <a:cs typeface="+mn-lt"/>
              </a:rPr>
              <a:t>Objetivo</a:t>
            </a:r>
            <a:endParaRPr lang="es-MX" sz="1200" b="1" dirty="0">
              <a:solidFill>
                <a:srgbClr val="000000"/>
              </a:solidFill>
              <a:latin typeface="Calibri"/>
              <a:ea typeface="+mn-lt"/>
              <a:cs typeface="+mn-lt"/>
            </a:endParaRPr>
          </a:p>
          <a:p>
            <a:endParaRPr lang="es-MX" sz="1200">
              <a:solidFill>
                <a:srgbClr val="FFC000"/>
              </a:solidFill>
              <a:latin typeface="Calibri"/>
              <a:ea typeface="+mn-lt"/>
              <a:cs typeface="+mn-lt"/>
            </a:endParaRPr>
          </a:p>
          <a:p>
            <a:r>
              <a:rPr lang="es-MX" sz="1200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Control de acceso de usuarios registrados al contenido del sitio web (hito 4)</a:t>
            </a:r>
            <a:endParaRPr lang="es-MX" sz="12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s-MX" sz="1200" dirty="0">
              <a:solidFill>
                <a:schemeClr val="bg1"/>
              </a:solidFill>
              <a:latin typeface="Calibri"/>
              <a:ea typeface="+mn-lt"/>
              <a:cs typeface="+mn-lt"/>
            </a:endParaRPr>
          </a:p>
          <a:p>
            <a:r>
              <a:rPr lang="es-MX" sz="1200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Se debe realizar una muestra del sitio web funcional, realizando tareas como agregar nuevos Flanes a la lista de los ya disponibles, iniciar sesión con un usuario en específico, demostrar las funcionalidades personalizadas añadidas</a:t>
            </a:r>
          </a:p>
          <a:p>
            <a:endParaRPr lang="es-MX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E9CBB2F-400A-2F88-E138-03F5554FA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207" y="5013253"/>
            <a:ext cx="4730152" cy="1374737"/>
          </a:xfrm>
          <a:prstGeom prst="rect">
            <a:avLst/>
          </a:prstGeom>
        </p:spPr>
      </p:pic>
      <p:pic>
        <p:nvPicPr>
          <p:cNvPr id="9" name="Imagen 8" descr="Getting Started with Django - Knoldus Blogs">
            <a:extLst>
              <a:ext uri="{FF2B5EF4-FFF2-40B4-BE49-F238E27FC236}">
                <a16:creationId xmlns:a16="http://schemas.microsoft.com/office/drawing/2014/main" id="{AD326A5B-5A79-C33C-C5CF-D9EAFF5937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0105" y="5143770"/>
            <a:ext cx="3705225" cy="1228725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BAB5CCC-BB1B-B1F6-5700-AD11EAD342CD}"/>
              </a:ext>
            </a:extLst>
          </p:cNvPr>
          <p:cNvSpPr txBox="1"/>
          <p:nvPr/>
        </p:nvSpPr>
        <p:spPr>
          <a:xfrm>
            <a:off x="1104547" y="1088571"/>
            <a:ext cx="1001736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dirty="0"/>
              <a:t>La actividad  del módulo  consistió en realizar un página web de venta de postres (flanes)</a:t>
            </a:r>
          </a:p>
        </p:txBody>
      </p:sp>
    </p:spTree>
    <p:extLst>
      <p:ext uri="{BB962C8B-B14F-4D97-AF65-F5344CB8AC3E}">
        <p14:creationId xmlns:p14="http://schemas.microsoft.com/office/powerpoint/2010/main" val="672200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uadroTexto 11">
            <a:extLst>
              <a:ext uri="{FF2B5EF4-FFF2-40B4-BE49-F238E27FC236}">
                <a16:creationId xmlns:a16="http://schemas.microsoft.com/office/drawing/2014/main" id="{A712454D-BD0D-08E2-C78F-757A6B183D88}"/>
              </a:ext>
            </a:extLst>
          </p:cNvPr>
          <p:cNvSpPr txBox="1"/>
          <p:nvPr/>
        </p:nvSpPr>
        <p:spPr>
          <a:xfrm>
            <a:off x="365118" y="1711910"/>
            <a:ext cx="4452630" cy="4334828"/>
          </a:xfrm>
          <a:prstGeom prst="bracePair">
            <a:avLst/>
          </a:prstGeom>
          <a:solidFill>
            <a:schemeClr val="tx1"/>
          </a:soli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sz="1200" err="1">
                <a:solidFill>
                  <a:srgbClr val="FFC000"/>
                </a:solidFill>
                <a:latin typeface="Calibri"/>
                <a:ea typeface="+mn-lt"/>
                <a:cs typeface="+mn-lt"/>
              </a:rPr>
              <a:t>URLs</a:t>
            </a:r>
            <a:r>
              <a:rPr lang="es-MX" sz="1200">
                <a:solidFill>
                  <a:srgbClr val="FFC000"/>
                </a:solidFill>
                <a:latin typeface="Calibri"/>
                <a:ea typeface="+mn-lt"/>
                <a:cs typeface="+mn-lt"/>
              </a:rPr>
              <a:t> de Autenticación:</a:t>
            </a:r>
            <a:endParaRPr lang="es-MX" sz="1200">
              <a:solidFill>
                <a:srgbClr val="FFC000"/>
              </a:solidFill>
              <a:latin typeface="Calibri"/>
              <a:cs typeface="Calibri"/>
            </a:endParaRPr>
          </a:p>
          <a:p>
            <a:endParaRPr lang="es-MX" sz="1200">
              <a:latin typeface="Calibri"/>
              <a:ea typeface="+mn-lt"/>
              <a:cs typeface="+mn-lt"/>
            </a:endParaRPr>
          </a:p>
          <a:p>
            <a:r>
              <a:rPr lang="es-MX" sz="1200">
                <a:latin typeface="Calibri"/>
                <a:ea typeface="+mn-lt"/>
                <a:cs typeface="+mn-lt"/>
              </a:rPr>
              <a:t>login.html  -&gt; welcome.html</a:t>
            </a:r>
            <a:endParaRPr lang="es-MX" sz="1200">
              <a:latin typeface="Calibri"/>
              <a:cs typeface="Calibri"/>
            </a:endParaRPr>
          </a:p>
          <a:p>
            <a:endParaRPr lang="es-MX" sz="1200">
              <a:latin typeface="Calibri"/>
              <a:ea typeface="+mn-lt"/>
              <a:cs typeface="+mn-lt"/>
            </a:endParaRPr>
          </a:p>
          <a:p>
            <a:r>
              <a:rPr lang="es-MX" sz="1200">
                <a:latin typeface="Calibri"/>
                <a:ea typeface="+mn-lt"/>
                <a:cs typeface="+mn-lt"/>
              </a:rPr>
              <a:t>&lt;</a:t>
            </a:r>
            <a:r>
              <a:rPr lang="es-MX" sz="1200" err="1">
                <a:latin typeface="Calibri"/>
                <a:ea typeface="+mn-lt"/>
                <a:cs typeface="+mn-lt"/>
              </a:rPr>
              <a:t>form</a:t>
            </a:r>
            <a:r>
              <a:rPr lang="es-MX" sz="1200">
                <a:latin typeface="Calibri"/>
                <a:ea typeface="+mn-lt"/>
                <a:cs typeface="+mn-lt"/>
              </a:rPr>
              <a:t> </a:t>
            </a:r>
            <a:r>
              <a:rPr lang="es-MX" sz="1200" err="1">
                <a:latin typeface="Calibri"/>
                <a:ea typeface="+mn-lt"/>
                <a:cs typeface="+mn-lt"/>
              </a:rPr>
              <a:t>method</a:t>
            </a:r>
            <a:r>
              <a:rPr lang="es-MX" sz="1200">
                <a:latin typeface="Calibri"/>
                <a:ea typeface="+mn-lt"/>
                <a:cs typeface="+mn-lt"/>
              </a:rPr>
              <a:t>="post"&gt;</a:t>
            </a:r>
            <a:endParaRPr lang="es-MX" sz="1200">
              <a:latin typeface="Calibri"/>
              <a:cs typeface="Calibri"/>
            </a:endParaRPr>
          </a:p>
          <a:p>
            <a:r>
              <a:rPr lang="es-MX" sz="1200">
                <a:latin typeface="Calibri"/>
                <a:ea typeface="+mn-lt"/>
                <a:cs typeface="+mn-lt"/>
              </a:rPr>
              <a:t>      {% </a:t>
            </a:r>
            <a:r>
              <a:rPr lang="es-MX" sz="1200" err="1">
                <a:latin typeface="Calibri"/>
                <a:ea typeface="+mn-lt"/>
                <a:cs typeface="+mn-lt"/>
              </a:rPr>
              <a:t>csrf_token</a:t>
            </a:r>
            <a:r>
              <a:rPr lang="es-MX" sz="1200">
                <a:latin typeface="Calibri"/>
                <a:ea typeface="+mn-lt"/>
                <a:cs typeface="+mn-lt"/>
              </a:rPr>
              <a:t> %}</a:t>
            </a:r>
            <a:endParaRPr lang="es-MX" sz="1200">
              <a:latin typeface="Calibri"/>
              <a:cs typeface="Calibri"/>
            </a:endParaRPr>
          </a:p>
          <a:p>
            <a:endParaRPr lang="es-MX" sz="1200">
              <a:latin typeface="Calibri"/>
              <a:ea typeface="+mn-lt"/>
              <a:cs typeface="+mn-lt"/>
            </a:endParaRPr>
          </a:p>
          <a:p>
            <a:r>
              <a:rPr lang="es-MX" sz="1200">
                <a:latin typeface="Calibri"/>
                <a:ea typeface="+mn-lt"/>
                <a:cs typeface="+mn-lt"/>
              </a:rPr>
              <a:t>Input  </a:t>
            </a:r>
            <a:r>
              <a:rPr lang="es-MX" sz="1200" err="1">
                <a:latin typeface="Calibri"/>
                <a:ea typeface="+mn-lt"/>
                <a:cs typeface="+mn-lt"/>
              </a:rPr>
              <a:t>username</a:t>
            </a:r>
            <a:r>
              <a:rPr lang="es-MX" sz="1200">
                <a:latin typeface="Calibri"/>
                <a:ea typeface="+mn-lt"/>
                <a:cs typeface="+mn-lt"/>
              </a:rPr>
              <a:t>, </a:t>
            </a:r>
            <a:r>
              <a:rPr lang="es-MX" sz="1200" err="1">
                <a:latin typeface="Calibri"/>
                <a:ea typeface="+mn-lt"/>
                <a:cs typeface="+mn-lt"/>
              </a:rPr>
              <a:t>password</a:t>
            </a:r>
            <a:r>
              <a:rPr lang="es-MX" sz="1200">
                <a:latin typeface="Calibri"/>
                <a:ea typeface="+mn-lt"/>
                <a:cs typeface="+mn-lt"/>
              </a:rPr>
              <a:t> .</a:t>
            </a:r>
          </a:p>
          <a:p>
            <a:endParaRPr lang="es-MX" sz="1200">
              <a:solidFill>
                <a:srgbClr val="FFC000"/>
              </a:solidFill>
              <a:latin typeface="Calibri"/>
              <a:cs typeface="Calibri"/>
            </a:endParaRPr>
          </a:p>
          <a:p>
            <a:r>
              <a:rPr lang="es-MX" sz="1200">
                <a:solidFill>
                  <a:srgbClr val="FFC000"/>
                </a:solidFill>
                <a:latin typeface="Calibri"/>
                <a:cs typeface="Calibri"/>
              </a:rPr>
              <a:t>Control de acceso (views.py) :</a:t>
            </a:r>
          </a:p>
          <a:p>
            <a:endParaRPr lang="es-MX" sz="1200">
              <a:latin typeface="Calibri"/>
              <a:cs typeface="Calibri"/>
            </a:endParaRPr>
          </a:p>
          <a:p>
            <a:r>
              <a:rPr lang="es-MX" sz="1200">
                <a:latin typeface="Calibri"/>
                <a:cs typeface="Calibri"/>
              </a:rPr>
              <a:t>@login_required</a:t>
            </a:r>
          </a:p>
          <a:p>
            <a:r>
              <a:rPr lang="es-MX" sz="1200" err="1">
                <a:latin typeface="Calibri"/>
                <a:cs typeface="Calibri"/>
              </a:rPr>
              <a:t>def</a:t>
            </a:r>
            <a:r>
              <a:rPr lang="es-MX" sz="1200">
                <a:latin typeface="Calibri"/>
                <a:cs typeface="Calibri"/>
              </a:rPr>
              <a:t> </a:t>
            </a:r>
            <a:r>
              <a:rPr lang="es-MX" sz="1200" err="1">
                <a:latin typeface="Calibri"/>
                <a:cs typeface="Calibri"/>
              </a:rPr>
              <a:t>welcome</a:t>
            </a:r>
            <a:r>
              <a:rPr lang="es-MX" sz="1200">
                <a:latin typeface="Calibri"/>
                <a:cs typeface="Calibri"/>
              </a:rPr>
              <a:t>(</a:t>
            </a:r>
            <a:r>
              <a:rPr lang="es-MX" sz="1200" err="1">
                <a:latin typeface="Calibri"/>
                <a:cs typeface="Calibri"/>
              </a:rPr>
              <a:t>request</a:t>
            </a:r>
            <a:r>
              <a:rPr lang="es-MX" sz="1200">
                <a:latin typeface="Calibri"/>
                <a:cs typeface="Calibri"/>
              </a:rPr>
              <a:t>):</a:t>
            </a:r>
          </a:p>
          <a:p>
            <a:r>
              <a:rPr lang="es-MX" sz="1200">
                <a:latin typeface="Calibri"/>
                <a:cs typeface="Calibri"/>
              </a:rPr>
              <a:t>    </a:t>
            </a:r>
            <a:r>
              <a:rPr lang="es-MX" sz="1200" err="1">
                <a:latin typeface="Calibri"/>
                <a:cs typeface="Calibri"/>
              </a:rPr>
              <a:t>codigo</a:t>
            </a:r>
            <a:endParaRPr lang="es-MX" sz="1200">
              <a:latin typeface="Calibri"/>
              <a:cs typeface="Calibri"/>
            </a:endParaRPr>
          </a:p>
          <a:p>
            <a:r>
              <a:rPr lang="es-MX" sz="1200">
                <a:latin typeface="Calibri"/>
                <a:cs typeface="Calibri"/>
              </a:rPr>
              <a:t>    </a:t>
            </a:r>
            <a:r>
              <a:rPr lang="es-MX" sz="1200" err="1">
                <a:latin typeface="Calibri"/>
                <a:cs typeface="Calibri"/>
              </a:rPr>
              <a:t>return</a:t>
            </a:r>
            <a:r>
              <a:rPr lang="es-MX" sz="1200">
                <a:latin typeface="Calibri"/>
                <a:cs typeface="Calibri"/>
              </a:rPr>
              <a:t> render(</a:t>
            </a:r>
            <a:r>
              <a:rPr lang="es-MX" sz="1200" err="1">
                <a:latin typeface="Calibri"/>
                <a:cs typeface="Calibri"/>
              </a:rPr>
              <a:t>request</a:t>
            </a:r>
            <a:r>
              <a:rPr lang="es-MX" sz="1200">
                <a:latin typeface="Calibri"/>
                <a:cs typeface="Calibri"/>
              </a:rPr>
              <a:t>, 'welcome.html', </a:t>
            </a:r>
            <a:r>
              <a:rPr lang="es-MX" sz="1200" err="1">
                <a:latin typeface="Calibri"/>
                <a:cs typeface="Calibri"/>
              </a:rPr>
              <a:t>context</a:t>
            </a:r>
            <a:r>
              <a:rPr lang="es-MX" sz="1200">
                <a:latin typeface="Calibri"/>
                <a:cs typeface="Calibri"/>
              </a:rPr>
              <a:t>)</a:t>
            </a:r>
          </a:p>
          <a:p>
            <a:endParaRPr lang="es-MX" sz="1200">
              <a:latin typeface="Calibri"/>
              <a:cs typeface="Calibri"/>
            </a:endParaRPr>
          </a:p>
          <a:p>
            <a:r>
              <a:rPr lang="es-MX" sz="1200">
                <a:solidFill>
                  <a:srgbClr val="FFC000"/>
                </a:solidFill>
                <a:latin typeface="Calibri"/>
                <a:ea typeface="+mn-lt"/>
                <a:cs typeface="+mn-lt"/>
              </a:rPr>
              <a:t>Redirección (settings.py):</a:t>
            </a:r>
            <a:endParaRPr lang="es-MX" sz="1200">
              <a:solidFill>
                <a:srgbClr val="FFC000"/>
              </a:solidFill>
              <a:latin typeface="Calibri"/>
              <a:cs typeface="Calibri"/>
            </a:endParaRPr>
          </a:p>
          <a:p>
            <a:endParaRPr lang="es-MX" sz="1200">
              <a:latin typeface="Calibri"/>
              <a:ea typeface="+mn-lt"/>
              <a:cs typeface="+mn-lt"/>
            </a:endParaRPr>
          </a:p>
          <a:p>
            <a:r>
              <a:rPr lang="es-MX" sz="1200">
                <a:latin typeface="Calibri"/>
                <a:ea typeface="+mn-lt"/>
                <a:cs typeface="+mn-lt"/>
              </a:rPr>
              <a:t>LOGIN_REDIRECT_URL = '/</a:t>
            </a:r>
            <a:r>
              <a:rPr lang="es-MX" sz="1200" err="1">
                <a:latin typeface="Calibri"/>
                <a:ea typeface="+mn-lt"/>
                <a:cs typeface="+mn-lt"/>
              </a:rPr>
              <a:t>welcome</a:t>
            </a:r>
            <a:r>
              <a:rPr lang="es-MX" sz="1200">
                <a:latin typeface="Calibri"/>
                <a:ea typeface="+mn-lt"/>
                <a:cs typeface="+mn-lt"/>
              </a:rPr>
              <a:t>'</a:t>
            </a:r>
            <a:endParaRPr lang="es-MX" sz="1200">
              <a:latin typeface="Calibri"/>
              <a:cs typeface="Calibri"/>
            </a:endParaRPr>
          </a:p>
          <a:p>
            <a:r>
              <a:rPr lang="es-MX" sz="1200">
                <a:latin typeface="Calibri"/>
                <a:ea typeface="+mn-lt"/>
                <a:cs typeface="+mn-lt"/>
              </a:rPr>
              <a:t>LOGOUT_REDIRECT_URL = '/'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5834ED75-3510-C09F-FDB1-002554D400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963" y="6176513"/>
            <a:ext cx="3713851" cy="572218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9E4DAADF-DA65-F1C8-E30E-AC98BB3139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1595" y="6215151"/>
            <a:ext cx="5067300" cy="552450"/>
          </a:xfrm>
          <a:prstGeom prst="rect">
            <a:avLst/>
          </a:prstGeom>
        </p:spPr>
      </p:pic>
      <p:sp>
        <p:nvSpPr>
          <p:cNvPr id="17" name="Flecha: a la derecha 16">
            <a:extLst>
              <a:ext uri="{FF2B5EF4-FFF2-40B4-BE49-F238E27FC236}">
                <a16:creationId xmlns:a16="http://schemas.microsoft.com/office/drawing/2014/main" id="{ED312DCE-E1B2-6C99-749F-88FFB15F663C}"/>
              </a:ext>
            </a:extLst>
          </p:cNvPr>
          <p:cNvSpPr/>
          <p:nvPr/>
        </p:nvSpPr>
        <p:spPr>
          <a:xfrm>
            <a:off x="5246951" y="6233238"/>
            <a:ext cx="977660" cy="4888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5102F11E-C64E-9C79-FF83-E8EEFE854649}"/>
              </a:ext>
            </a:extLst>
          </p:cNvPr>
          <p:cNvSpPr txBox="1"/>
          <p:nvPr/>
        </p:nvSpPr>
        <p:spPr>
          <a:xfrm>
            <a:off x="3473571" y="181154"/>
            <a:ext cx="471289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CL" sz="3200" b="1">
                <a:solidFill>
                  <a:srgbClr val="FFC000"/>
                </a:solidFill>
              </a:rPr>
              <a:t>Descripción</a:t>
            </a:r>
            <a:r>
              <a:rPr lang="en-US" sz="3200" b="1">
                <a:solidFill>
                  <a:srgbClr val="FFC000"/>
                </a:solidFill>
              </a:rPr>
              <a:t> General</a:t>
            </a:r>
            <a:r>
              <a:rPr lang="en-US" sz="3200">
                <a:solidFill>
                  <a:srgbClr val="FFC000"/>
                </a:solidFill>
              </a:rPr>
              <a:t> 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7201023-FE56-FC42-98A2-3B7791639041}"/>
              </a:ext>
            </a:extLst>
          </p:cNvPr>
          <p:cNvSpPr txBox="1"/>
          <p:nvPr/>
        </p:nvSpPr>
        <p:spPr>
          <a:xfrm>
            <a:off x="2286000" y="967619"/>
            <a:ext cx="769257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dirty="0"/>
              <a:t>Para poder editar y ver el panel de control es necesario  poder entrar al inicio de sesión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E370AB1-0F0E-7BDE-6F82-231FD66D716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002" b="5415"/>
          <a:stretch/>
        </p:blipFill>
        <p:spPr>
          <a:xfrm>
            <a:off x="5017698" y="1834890"/>
            <a:ext cx="6771742" cy="3652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756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ABD969B5-E71F-E5B2-29BA-A49DF70EDFC4}"/>
              </a:ext>
            </a:extLst>
          </p:cNvPr>
          <p:cNvSpPr txBox="1"/>
          <p:nvPr/>
        </p:nvSpPr>
        <p:spPr>
          <a:xfrm>
            <a:off x="2237118" y="209910"/>
            <a:ext cx="865229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CL" sz="3200" b="1">
                <a:solidFill>
                  <a:srgbClr val="FFC000"/>
                </a:solidFill>
                <a:ea typeface="+mn-lt"/>
                <a:cs typeface="+mn-lt"/>
              </a:rPr>
              <a:t>Características</a:t>
            </a:r>
            <a:r>
              <a:rPr lang="en-US" sz="3200" b="1">
                <a:solidFill>
                  <a:srgbClr val="FFC000"/>
                </a:solidFill>
                <a:ea typeface="+mn-lt"/>
                <a:cs typeface="+mn-lt"/>
              </a:rPr>
              <a:t> del Sitio Web</a:t>
            </a:r>
            <a:endParaRPr lang="es-MX" sz="3200" b="1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8CE71E7-739C-8382-A7E2-025C796080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501" y="2056232"/>
            <a:ext cx="3050696" cy="4657726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FEC81266-2EC7-44D8-DE0D-EB700DA61585}"/>
              </a:ext>
            </a:extLst>
          </p:cNvPr>
          <p:cNvSpPr txBox="1"/>
          <p:nvPr/>
        </p:nvSpPr>
        <p:spPr>
          <a:xfrm>
            <a:off x="5570199" y="1791263"/>
            <a:ext cx="5651072" cy="2643188"/>
          </a:xfrm>
          <a:prstGeom prst="bracePair">
            <a:avLst/>
          </a:prstGeom>
          <a:solidFill>
            <a:schemeClr val="tx1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sz="1200" b="1" dirty="0">
                <a:solidFill>
                  <a:srgbClr val="FFC000"/>
                </a:solidFill>
                <a:latin typeface="Calibri"/>
                <a:cs typeface="Calibri"/>
              </a:rPr>
              <a:t>Agregar  los atributos para el modelo (models.py) para ser mostrados en la página de inicio (index.html) y de usuario logreado (welcome.html)</a:t>
            </a:r>
          </a:p>
          <a:p>
            <a:endParaRPr lang="es-MX" sz="1200" b="1">
              <a:solidFill>
                <a:srgbClr val="FFC000"/>
              </a:solidFill>
              <a:latin typeface="Calibri"/>
              <a:cs typeface="Calibri"/>
            </a:endParaRPr>
          </a:p>
          <a:p>
            <a:r>
              <a:rPr lang="es-MX" sz="1200" dirty="0" err="1">
                <a:solidFill>
                  <a:schemeClr val="bg1"/>
                </a:solidFill>
                <a:latin typeface="Calibri"/>
                <a:cs typeface="Calibri"/>
              </a:rPr>
              <a:t>from</a:t>
            </a:r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s-MX" sz="1200" dirty="0" err="1">
                <a:solidFill>
                  <a:schemeClr val="bg1"/>
                </a:solidFill>
                <a:latin typeface="Calibri"/>
                <a:cs typeface="Calibri"/>
              </a:rPr>
              <a:t>django.db</a:t>
            </a:r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s-MX" sz="1200" dirty="0" err="1">
                <a:solidFill>
                  <a:schemeClr val="bg1"/>
                </a:solidFill>
                <a:latin typeface="Calibri"/>
                <a:cs typeface="Calibri"/>
              </a:rPr>
              <a:t>import</a:t>
            </a:r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s-MX" sz="1200" dirty="0" err="1">
                <a:solidFill>
                  <a:schemeClr val="bg1"/>
                </a:solidFill>
                <a:latin typeface="Calibri"/>
                <a:cs typeface="Calibri"/>
              </a:rPr>
              <a:t>models</a:t>
            </a:r>
            <a:endParaRPr lang="es-MX" sz="1200" dirty="0">
              <a:solidFill>
                <a:schemeClr val="bg1"/>
              </a:solidFill>
              <a:latin typeface="Calibri"/>
              <a:cs typeface="Calibri"/>
            </a:endParaRPr>
          </a:p>
          <a:p>
            <a:r>
              <a:rPr lang="es-MX" sz="1200" dirty="0" err="1">
                <a:solidFill>
                  <a:schemeClr val="bg1"/>
                </a:solidFill>
                <a:latin typeface="Calibri"/>
                <a:cs typeface="Calibri"/>
              </a:rPr>
              <a:t>import</a:t>
            </a:r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s-MX" sz="1200" dirty="0" err="1">
                <a:solidFill>
                  <a:schemeClr val="bg1"/>
                </a:solidFill>
                <a:latin typeface="Calibri"/>
                <a:cs typeface="Calibri"/>
              </a:rPr>
              <a:t>uuid</a:t>
            </a:r>
            <a:endParaRPr lang="es-MX" sz="1200" dirty="0">
              <a:solidFill>
                <a:schemeClr val="bg1"/>
              </a:solidFill>
              <a:latin typeface="Calibri"/>
              <a:cs typeface="Calibri"/>
            </a:endParaRPr>
          </a:p>
          <a:p>
            <a:endParaRPr lang="en-US" sz="1200">
              <a:solidFill>
                <a:schemeClr val="bg1"/>
              </a:solidFill>
              <a:latin typeface="Calibri"/>
              <a:cs typeface="Calibri"/>
            </a:endParaRPr>
          </a:p>
          <a:p>
            <a:r>
              <a:rPr lang="es-MX" sz="1200" dirty="0" err="1">
                <a:solidFill>
                  <a:schemeClr val="bg1"/>
                </a:solidFill>
                <a:latin typeface="Calibri"/>
                <a:cs typeface="Calibri"/>
              </a:rPr>
              <a:t>class</a:t>
            </a:r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 Flan(</a:t>
            </a:r>
            <a:r>
              <a:rPr lang="es-MX" sz="1200" dirty="0" err="1">
                <a:solidFill>
                  <a:schemeClr val="bg1"/>
                </a:solidFill>
                <a:latin typeface="Calibri"/>
                <a:cs typeface="Calibri"/>
              </a:rPr>
              <a:t>models.Model</a:t>
            </a:r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):</a:t>
            </a:r>
            <a:endParaRPr lang="es-MX" sz="12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    ID</a:t>
            </a:r>
            <a:endParaRPr lang="es-MX" sz="12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    Nombre</a:t>
            </a:r>
            <a:endParaRPr lang="es-MX" sz="12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    Descripción</a:t>
            </a:r>
            <a:endParaRPr lang="es-MX" sz="12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    </a:t>
            </a:r>
            <a:r>
              <a:rPr lang="es-MX" sz="1200" dirty="0" err="1">
                <a:solidFill>
                  <a:schemeClr val="bg1"/>
                </a:solidFill>
                <a:latin typeface="Calibri"/>
                <a:cs typeface="Calibri"/>
              </a:rPr>
              <a:t>image_url</a:t>
            </a:r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 </a:t>
            </a:r>
            <a:endParaRPr lang="es-MX" sz="12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    etiqueta</a:t>
            </a:r>
            <a:endParaRPr lang="es-MX" sz="12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E3D36BF-8EB9-85D6-A630-54313C2853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2830" y="4570306"/>
            <a:ext cx="5262115" cy="2145616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2A55515C-88C2-0DCE-9553-F85F39566133}"/>
              </a:ext>
            </a:extLst>
          </p:cNvPr>
          <p:cNvSpPr txBox="1"/>
          <p:nvPr/>
        </p:nvSpPr>
        <p:spPr>
          <a:xfrm>
            <a:off x="2140857" y="1088571"/>
            <a:ext cx="601133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dirty="0"/>
              <a:t>Manejo de ingreso de datos, ingreso de atributos</a:t>
            </a:r>
          </a:p>
        </p:txBody>
      </p:sp>
    </p:spTree>
    <p:extLst>
      <p:ext uri="{BB962C8B-B14F-4D97-AF65-F5344CB8AC3E}">
        <p14:creationId xmlns:p14="http://schemas.microsoft.com/office/powerpoint/2010/main" val="3746579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ABD969B5-E71F-E5B2-29BA-A49DF70EDFC4}"/>
              </a:ext>
            </a:extLst>
          </p:cNvPr>
          <p:cNvSpPr txBox="1"/>
          <p:nvPr/>
        </p:nvSpPr>
        <p:spPr>
          <a:xfrm>
            <a:off x="2237118" y="209910"/>
            <a:ext cx="865229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CL" sz="3200" b="1">
                <a:solidFill>
                  <a:srgbClr val="FFC000"/>
                </a:solidFill>
                <a:ea typeface="+mn-lt"/>
                <a:cs typeface="+mn-lt"/>
              </a:rPr>
              <a:t>Características</a:t>
            </a:r>
            <a:r>
              <a:rPr lang="en-US" sz="3200" b="1">
                <a:solidFill>
                  <a:srgbClr val="FFC000"/>
                </a:solidFill>
                <a:ea typeface="+mn-lt"/>
                <a:cs typeface="+mn-lt"/>
              </a:rPr>
              <a:t> del Sitio Web</a:t>
            </a:r>
            <a:endParaRPr lang="es-MX" sz="3200" b="1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EC81266-2EC7-44D8-DE0D-EB700DA61585}"/>
              </a:ext>
            </a:extLst>
          </p:cNvPr>
          <p:cNvSpPr txBox="1"/>
          <p:nvPr/>
        </p:nvSpPr>
        <p:spPr>
          <a:xfrm>
            <a:off x="7482387" y="3013340"/>
            <a:ext cx="4299601" cy="3259931"/>
          </a:xfrm>
          <a:prstGeom prst="bracePair">
            <a:avLst/>
          </a:prstGeom>
          <a:solidFill>
            <a:schemeClr val="tx1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sz="1200" dirty="0">
                <a:solidFill>
                  <a:schemeClr val="accent1"/>
                </a:solidFill>
                <a:ea typeface="+mn-lt"/>
                <a:cs typeface="+mn-lt"/>
              </a:rPr>
              <a:t>Contact.html</a:t>
            </a:r>
          </a:p>
          <a:p>
            <a:endParaRPr lang="es-MX" sz="1200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s-MX" sz="1200" dirty="0">
                <a:solidFill>
                  <a:schemeClr val="bg1"/>
                </a:solidFill>
                <a:ea typeface="+mn-lt"/>
                <a:cs typeface="+mn-lt"/>
              </a:rPr>
              <a:t>&lt;</a:t>
            </a:r>
            <a:r>
              <a:rPr lang="es-MX" sz="1200" dirty="0" err="1">
                <a:solidFill>
                  <a:schemeClr val="bg1"/>
                </a:solidFill>
                <a:ea typeface="+mn-lt"/>
                <a:cs typeface="+mn-lt"/>
              </a:rPr>
              <a:t>form</a:t>
            </a:r>
            <a:r>
              <a:rPr lang="es-MX" sz="12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s-MX" sz="1200" dirty="0" err="1">
                <a:solidFill>
                  <a:schemeClr val="bg1"/>
                </a:solidFill>
                <a:ea typeface="+mn-lt"/>
                <a:cs typeface="+mn-lt"/>
              </a:rPr>
              <a:t>method</a:t>
            </a:r>
            <a:r>
              <a:rPr lang="es-MX" sz="1200" dirty="0">
                <a:solidFill>
                  <a:schemeClr val="bg1"/>
                </a:solidFill>
                <a:ea typeface="+mn-lt"/>
                <a:cs typeface="+mn-lt"/>
              </a:rPr>
              <a:t>="post"&gt;</a:t>
            </a:r>
            <a:endParaRPr lang="es-MX" dirty="0">
              <a:solidFill>
                <a:schemeClr val="bg1"/>
              </a:solidFill>
            </a:endParaRPr>
          </a:p>
          <a:p>
            <a:r>
              <a:rPr lang="es-MX" sz="1200" dirty="0">
                <a:solidFill>
                  <a:schemeClr val="bg1"/>
                </a:solidFill>
                <a:ea typeface="+mn-lt"/>
                <a:cs typeface="+mn-lt"/>
              </a:rPr>
              <a:t>      {% </a:t>
            </a:r>
            <a:r>
              <a:rPr lang="es-MX" sz="1200" dirty="0" err="1">
                <a:solidFill>
                  <a:schemeClr val="bg1"/>
                </a:solidFill>
                <a:ea typeface="+mn-lt"/>
                <a:cs typeface="+mn-lt"/>
              </a:rPr>
              <a:t>csrf_token</a:t>
            </a:r>
            <a:r>
              <a:rPr lang="es-MX" sz="1200" dirty="0">
                <a:solidFill>
                  <a:schemeClr val="bg1"/>
                </a:solidFill>
                <a:ea typeface="+mn-lt"/>
                <a:cs typeface="+mn-lt"/>
              </a:rPr>
              <a:t> %}</a:t>
            </a:r>
            <a:endParaRPr lang="es-MX" dirty="0">
              <a:solidFill>
                <a:schemeClr val="bg1"/>
              </a:solidFill>
            </a:endParaRPr>
          </a:p>
          <a:p>
            <a:r>
              <a:rPr lang="es-MX" sz="1200" dirty="0">
                <a:solidFill>
                  <a:schemeClr val="bg1"/>
                </a:solidFill>
                <a:ea typeface="+mn-lt"/>
                <a:cs typeface="+mn-lt"/>
              </a:rPr>
              <a:t>      {{ </a:t>
            </a:r>
            <a:r>
              <a:rPr lang="es-MX" sz="1200" dirty="0" err="1">
                <a:solidFill>
                  <a:schemeClr val="bg1"/>
                </a:solidFill>
                <a:ea typeface="+mn-lt"/>
                <a:cs typeface="+mn-lt"/>
              </a:rPr>
              <a:t>form.as_p</a:t>
            </a:r>
            <a:r>
              <a:rPr lang="es-MX" sz="1200" dirty="0">
                <a:solidFill>
                  <a:schemeClr val="bg1"/>
                </a:solidFill>
                <a:ea typeface="+mn-lt"/>
                <a:cs typeface="+mn-lt"/>
              </a:rPr>
              <a:t> }}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s-MX" sz="1200" dirty="0">
                <a:solidFill>
                  <a:schemeClr val="bg1"/>
                </a:solidFill>
              </a:rPr>
              <a:t>      Botón para enviar el formulario</a:t>
            </a:r>
          </a:p>
          <a:p>
            <a:r>
              <a:rPr lang="es-MX" sz="1200" dirty="0">
                <a:solidFill>
                  <a:schemeClr val="bg1"/>
                </a:solidFill>
                <a:ea typeface="+mn-lt"/>
                <a:cs typeface="+mn-lt"/>
              </a:rPr>
              <a:t>{% </a:t>
            </a:r>
            <a:r>
              <a:rPr lang="es-MX" sz="1200" dirty="0" err="1">
                <a:solidFill>
                  <a:schemeClr val="bg1"/>
                </a:solidFill>
                <a:ea typeface="+mn-lt"/>
                <a:cs typeface="+mn-lt"/>
              </a:rPr>
              <a:t>endblock</a:t>
            </a:r>
            <a:r>
              <a:rPr lang="es-MX" sz="1200" dirty="0">
                <a:solidFill>
                  <a:schemeClr val="bg1"/>
                </a:solidFill>
                <a:ea typeface="+mn-lt"/>
                <a:cs typeface="+mn-lt"/>
              </a:rPr>
              <a:t> %}</a:t>
            </a:r>
            <a:endParaRPr lang="es-MX" dirty="0">
              <a:solidFill>
                <a:schemeClr val="bg1"/>
              </a:solidFill>
            </a:endParaRPr>
          </a:p>
          <a:p>
            <a:endParaRPr lang="es-MX" sz="1200">
              <a:solidFill>
                <a:schemeClr val="bg1"/>
              </a:solidFill>
              <a:latin typeface="Avenir Next LT Pro"/>
              <a:ea typeface="Calibri"/>
              <a:cs typeface="Calibri"/>
            </a:endParaRPr>
          </a:p>
          <a:p>
            <a:r>
              <a:rPr lang="es-MX" sz="1200" dirty="0">
                <a:solidFill>
                  <a:schemeClr val="accent1"/>
                </a:solidFill>
                <a:latin typeface="Avenir Next LT Pro"/>
                <a:ea typeface="Calibri"/>
                <a:cs typeface="Calibri"/>
              </a:rPr>
              <a:t>El modelo (models.py)   + formulario (forms.py)</a:t>
            </a:r>
          </a:p>
          <a:p>
            <a:endParaRPr lang="es-MX" sz="1200">
              <a:solidFill>
                <a:schemeClr val="bg1"/>
              </a:solidFill>
              <a:latin typeface="Avenir Next LT Pro"/>
              <a:ea typeface="Calibri"/>
              <a:cs typeface="Calibri"/>
            </a:endParaRPr>
          </a:p>
          <a:p>
            <a:r>
              <a:rPr lang="es-MX" sz="1200" dirty="0">
                <a:solidFill>
                  <a:schemeClr val="bg1"/>
                </a:solidFill>
                <a:ea typeface="+mn-lt"/>
                <a:cs typeface="+mn-lt"/>
              </a:rPr>
              <a:t>    ID  </a:t>
            </a:r>
            <a:endParaRPr lang="es-MX" dirty="0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s-MX" sz="1200" dirty="0">
                <a:solidFill>
                  <a:schemeClr val="bg1"/>
                </a:solidFill>
                <a:ea typeface="+mn-lt"/>
                <a:cs typeface="+mn-lt"/>
              </a:rPr>
              <a:t>    Nombre</a:t>
            </a:r>
          </a:p>
          <a:p>
            <a:r>
              <a:rPr lang="es-MX" sz="1200" dirty="0">
                <a:solidFill>
                  <a:schemeClr val="bg1"/>
                </a:solidFill>
                <a:latin typeface="Avenir Next LT Pro"/>
                <a:ea typeface="Calibri"/>
                <a:cs typeface="Calibri"/>
              </a:rPr>
              <a:t>    Correo  de contacto</a:t>
            </a:r>
          </a:p>
          <a:p>
            <a:r>
              <a:rPr lang="es-MX" sz="1200" dirty="0">
                <a:solidFill>
                  <a:schemeClr val="bg1"/>
                </a:solidFill>
                <a:latin typeface="Avenir Next LT Pro"/>
                <a:ea typeface="Calibri"/>
                <a:cs typeface="Calibri"/>
              </a:rPr>
              <a:t>    Mensaje</a:t>
            </a:r>
          </a:p>
          <a:p>
            <a:r>
              <a:rPr lang="es-MX" sz="1100" dirty="0">
                <a:solidFill>
                  <a:srgbClr val="CCCCCC"/>
                </a:solidFill>
                <a:latin typeface="Consolas"/>
              </a:rPr>
              <a:t>    </a:t>
            </a:r>
            <a:endParaRPr lang="es-MX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FFB8267-8D06-7095-1D03-179F073EEE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908" y="2747871"/>
            <a:ext cx="2967129" cy="1577918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740A6F0C-5218-9439-7D84-79947E0085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9576" y="2836745"/>
            <a:ext cx="2987077" cy="3628664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B4952177-F4CD-6B6C-326B-C8B7A22A74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795" y="4571999"/>
            <a:ext cx="2963356" cy="2055964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6C315687-B785-F751-5B8B-3894E9C1C52F}"/>
              </a:ext>
            </a:extLst>
          </p:cNvPr>
          <p:cNvSpPr txBox="1"/>
          <p:nvPr/>
        </p:nvSpPr>
        <p:spPr>
          <a:xfrm>
            <a:off x="1872937" y="1036995"/>
            <a:ext cx="863791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dirty="0"/>
              <a:t>Ingreso de datos en formulario, control y verificación   de la información de contacto</a:t>
            </a:r>
          </a:p>
        </p:txBody>
      </p:sp>
    </p:spTree>
    <p:extLst>
      <p:ext uri="{BB962C8B-B14F-4D97-AF65-F5344CB8AC3E}">
        <p14:creationId xmlns:p14="http://schemas.microsoft.com/office/powerpoint/2010/main" val="1327085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ABD969B5-E71F-E5B2-29BA-A49DF70EDFC4}"/>
              </a:ext>
            </a:extLst>
          </p:cNvPr>
          <p:cNvSpPr txBox="1"/>
          <p:nvPr/>
        </p:nvSpPr>
        <p:spPr>
          <a:xfrm>
            <a:off x="2237118" y="209910"/>
            <a:ext cx="931365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CL" sz="3200" b="1">
                <a:solidFill>
                  <a:srgbClr val="FFC000"/>
                </a:solidFill>
                <a:ea typeface="+mn-lt"/>
                <a:cs typeface="+mn-lt"/>
              </a:rPr>
              <a:t>Problemas y Dificultades Encontradas</a:t>
            </a:r>
            <a:endParaRPr lang="es-MX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EE5A624-DC5D-A8D2-5B4F-6A85370AA1B5}"/>
              </a:ext>
            </a:extLst>
          </p:cNvPr>
          <p:cNvSpPr txBox="1"/>
          <p:nvPr/>
        </p:nvSpPr>
        <p:spPr>
          <a:xfrm>
            <a:off x="1794973" y="3107306"/>
            <a:ext cx="8403167" cy="2585323"/>
          </a:xfrm>
          <a:prstGeom prst="wedgeRectCallout">
            <a:avLst/>
          </a:prstGeom>
          <a:solidFill>
            <a:schemeClr val="tx1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dirty="0"/>
              <a:t>Modelo para agregar  la autentificación</a:t>
            </a:r>
          </a:p>
          <a:p>
            <a:endParaRPr lang="es-MX"/>
          </a:p>
          <a:p>
            <a:r>
              <a:rPr lang="es-MX" dirty="0"/>
              <a:t>Agregar  más controladores y formularios (registro para compradores  y </a:t>
            </a:r>
          </a:p>
          <a:p>
            <a:r>
              <a:rPr lang="es-MX" dirty="0"/>
              <a:t>y realizar cambios para  los editores de la página web)</a:t>
            </a:r>
          </a:p>
          <a:p>
            <a:endParaRPr lang="es-MX"/>
          </a:p>
          <a:p>
            <a:r>
              <a:rPr lang="es-MX" dirty="0"/>
              <a:t>Agregar  una  paso  de redirección de salida al cerrar sesión.</a:t>
            </a:r>
          </a:p>
          <a:p>
            <a:endParaRPr lang="es-MX"/>
          </a:p>
          <a:p>
            <a:r>
              <a:rPr lang="es-MX" dirty="0"/>
              <a:t>Funcionamiento de estilos desde otro archivo (styles.css) para manejar la responsividad del sitio web.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6FB0001-7328-3CAB-9F6D-FF61D81F53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3094" y="1232008"/>
            <a:ext cx="4730152" cy="1374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553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2AFFF5C-076E-BC60-EC3E-A07E57D21D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9937" y="6018183"/>
            <a:ext cx="4354543" cy="630087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ABD969B5-E71F-E5B2-29BA-A49DF70EDFC4}"/>
              </a:ext>
            </a:extLst>
          </p:cNvPr>
          <p:cNvSpPr txBox="1"/>
          <p:nvPr/>
        </p:nvSpPr>
        <p:spPr>
          <a:xfrm>
            <a:off x="2237118" y="209910"/>
            <a:ext cx="9313651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CL" sz="4000" b="1" dirty="0">
                <a:solidFill>
                  <a:srgbClr val="FFC000"/>
                </a:solidFill>
                <a:ea typeface="+mn-lt"/>
                <a:cs typeface="+mn-lt"/>
              </a:rPr>
              <a:t>Demostración y Funcionalidad Personalizada</a:t>
            </a:r>
            <a:endParaRPr lang="es-MX" b="1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4C0E25F-99C4-7598-B15E-EC0E0E05D6A2}"/>
              </a:ext>
            </a:extLst>
          </p:cNvPr>
          <p:cNvSpPr txBox="1"/>
          <p:nvPr/>
        </p:nvSpPr>
        <p:spPr>
          <a:xfrm>
            <a:off x="846267" y="2549784"/>
            <a:ext cx="3930210" cy="1754326"/>
          </a:xfrm>
          <a:prstGeom prst="rect">
            <a:avLst/>
          </a:prstGeom>
          <a:solidFill>
            <a:schemeClr val="tx1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sz="1200">
                <a:solidFill>
                  <a:schemeClr val="accent1"/>
                </a:solidFill>
              </a:rPr>
              <a:t>Base</a:t>
            </a:r>
            <a:endParaRPr lang="es-MX">
              <a:solidFill>
                <a:schemeClr val="accent1"/>
              </a:solidFill>
            </a:endParaRPr>
          </a:p>
          <a:p>
            <a:endParaRPr lang="es-MX" sz="1200">
              <a:solidFill>
                <a:schemeClr val="accent1"/>
              </a:solidFill>
            </a:endParaRPr>
          </a:p>
          <a:p>
            <a:r>
              <a:rPr lang="es-MX" sz="1200"/>
              <a:t> Barra de navegación (</a:t>
            </a:r>
            <a:r>
              <a:rPr lang="es-MX" sz="1200" err="1"/>
              <a:t>navbar</a:t>
            </a:r>
            <a:r>
              <a:rPr lang="es-MX" sz="1200"/>
              <a:t>)</a:t>
            </a:r>
            <a:endParaRPr lang="es-MX"/>
          </a:p>
          <a:p>
            <a:r>
              <a:rPr lang="es-MX" sz="1200"/>
              <a:t> Logo (</a:t>
            </a:r>
            <a:r>
              <a:rPr lang="es-MX" sz="1200" err="1"/>
              <a:t>header</a:t>
            </a:r>
            <a:r>
              <a:rPr lang="es-MX" sz="1200"/>
              <a:t>)</a:t>
            </a:r>
          </a:p>
          <a:p>
            <a:r>
              <a:rPr lang="es-MX" sz="1200"/>
              <a:t> Contenido (</a:t>
            </a:r>
            <a:r>
              <a:rPr lang="es-MX" sz="1200" err="1"/>
              <a:t>index</a:t>
            </a:r>
            <a:r>
              <a:rPr lang="es-MX" sz="1200"/>
              <a:t>, </a:t>
            </a:r>
            <a:r>
              <a:rPr lang="es-MX" sz="1200" err="1"/>
              <a:t>about</a:t>
            </a:r>
            <a:r>
              <a:rPr lang="es-MX" sz="1200"/>
              <a:t>, </a:t>
            </a:r>
            <a:r>
              <a:rPr lang="es-MX" sz="1200" err="1"/>
              <a:t>contact</a:t>
            </a:r>
            <a:r>
              <a:rPr lang="es-MX" sz="1200"/>
              <a:t>, </a:t>
            </a:r>
            <a:r>
              <a:rPr lang="es-MX" sz="1200" err="1"/>
              <a:t>success</a:t>
            </a:r>
            <a:r>
              <a:rPr lang="es-MX" sz="1200"/>
              <a:t>, </a:t>
            </a:r>
            <a:r>
              <a:rPr lang="es-MX" sz="1200" err="1"/>
              <a:t>login</a:t>
            </a:r>
            <a:r>
              <a:rPr lang="es-MX" sz="1200"/>
              <a:t>,   </a:t>
            </a:r>
            <a:r>
              <a:rPr lang="es-MX" sz="1200" err="1"/>
              <a:t>welcome</a:t>
            </a:r>
            <a:r>
              <a:rPr lang="es-MX" sz="1200"/>
              <a:t>,           )</a:t>
            </a:r>
          </a:p>
          <a:p>
            <a:r>
              <a:rPr lang="es-MX" sz="1200"/>
              <a:t>  Pie de </a:t>
            </a:r>
            <a:r>
              <a:rPr lang="es-MX" sz="1200" err="1"/>
              <a:t>pagina</a:t>
            </a:r>
            <a:r>
              <a:rPr lang="es-MX" sz="1200"/>
              <a:t> (</a:t>
            </a:r>
            <a:r>
              <a:rPr lang="es-MX" sz="1200" err="1"/>
              <a:t>footer</a:t>
            </a:r>
            <a:r>
              <a:rPr lang="es-MX" sz="1200"/>
              <a:t>)</a:t>
            </a:r>
          </a:p>
          <a:p>
            <a:endParaRPr lang="es-MX" sz="1200"/>
          </a:p>
          <a:p>
            <a:endParaRPr lang="es-MX" sz="120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CEC6CA7-3D90-11A2-A75A-A44D265C3F80}"/>
              </a:ext>
            </a:extLst>
          </p:cNvPr>
          <p:cNvSpPr txBox="1"/>
          <p:nvPr/>
        </p:nvSpPr>
        <p:spPr>
          <a:xfrm>
            <a:off x="5170098" y="4983193"/>
            <a:ext cx="5992483" cy="646331"/>
          </a:xfrm>
          <a:prstGeom prst="rect">
            <a:avLst/>
          </a:prstGeom>
          <a:solidFill>
            <a:srgbClr val="ED7D3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hlinkClick r:id="rId4"/>
              </a:rPr>
              <a:t>proyecto_django/miweb/static/flanes/miweb.gif at main · cfurrutia/proyecto_django (github.com)</a:t>
            </a:r>
            <a:endParaRPr lang="en-US"/>
          </a:p>
        </p:txBody>
      </p:sp>
      <p:pic>
        <p:nvPicPr>
          <p:cNvPr id="6" name="Imagen 5" descr="miweb.gif">
            <a:extLst>
              <a:ext uri="{FF2B5EF4-FFF2-40B4-BE49-F238E27FC236}">
                <a16:creationId xmlns:a16="http://schemas.microsoft.com/office/drawing/2014/main" id="{AAFD31DE-FF89-D46C-A121-B2560DC100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4477" y="1708946"/>
            <a:ext cx="5791197" cy="3181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925916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ccentBoxVTI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AccentBox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F4FE582F-5DDE-4E50-A331-B77FB79D7361}" vid="{42624B42-66F4-4B9A-A3DB-EB561F16279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Application>Microsoft Office PowerPoint</Application>
  <PresentationFormat>Panorámica</PresentationFormat>
  <Slides>7</Slides>
  <Notes>7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8" baseType="lpstr">
      <vt:lpstr>AccentBoxVTI</vt:lpstr>
      <vt:lpstr>Presentación del Proyecto hito 5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/>
  <cp:revision>153</cp:revision>
  <dcterms:created xsi:type="dcterms:W3CDTF">2024-06-12T04:13:39Z</dcterms:created>
  <dcterms:modified xsi:type="dcterms:W3CDTF">2024-06-14T14:43:43Z</dcterms:modified>
</cp:coreProperties>
</file>

<file path=docProps/thumbnail.jpeg>
</file>